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4" r:id="rId4"/>
    <p:sldId id="260" r:id="rId5"/>
    <p:sldId id="262" r:id="rId6"/>
    <p:sldId id="263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2146"/>
    <a:srgbClr val="22244E"/>
    <a:srgbClr val="338DCD"/>
    <a:srgbClr val="01E9EC"/>
    <a:srgbClr val="1B8E4B"/>
    <a:srgbClr val="82287E"/>
    <a:srgbClr val="181A39"/>
    <a:srgbClr val="C68F3C"/>
    <a:srgbClr val="C790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3362" autoAdjust="0"/>
  </p:normalViewPr>
  <p:slideViewPr>
    <p:cSldViewPr snapToGrid="0">
      <p:cViewPr varScale="1">
        <p:scale>
          <a:sx n="104" d="100"/>
          <a:sy n="104" d="100"/>
        </p:scale>
        <p:origin x="1157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Баранова Наталья Сергеевна" userId="10514151-d1fb-44fd-8df0-6b4217d8c48a" providerId="ADAL" clId="{232F09AA-BD07-4633-9329-821126E42D4E}"/>
    <pc:docChg chg="addSld delSld modSld sldOrd">
      <pc:chgData name="Баранова Наталья Сергеевна" userId="10514151-d1fb-44fd-8df0-6b4217d8c48a" providerId="ADAL" clId="{232F09AA-BD07-4633-9329-821126E42D4E}" dt="2022-06-30T06:34:21.909" v="5"/>
      <pc:docMkLst>
        <pc:docMk/>
      </pc:docMkLst>
      <pc:sldChg chg="add del">
        <pc:chgData name="Баранова Наталья Сергеевна" userId="10514151-d1fb-44fd-8df0-6b4217d8c48a" providerId="ADAL" clId="{232F09AA-BD07-4633-9329-821126E42D4E}" dt="2022-06-30T06:34:17.866" v="3" actId="2696"/>
        <pc:sldMkLst>
          <pc:docMk/>
          <pc:sldMk cId="3121077802" sldId="264"/>
        </pc:sldMkLst>
      </pc:sldChg>
      <pc:sldChg chg="add del">
        <pc:chgData name="Баранова Наталья Сергеевна" userId="10514151-d1fb-44fd-8df0-6b4217d8c48a" providerId="ADAL" clId="{232F09AA-BD07-4633-9329-821126E42D4E}" dt="2022-06-30T06:34:18.915" v="4" actId="2696"/>
        <pc:sldMkLst>
          <pc:docMk/>
          <pc:sldMk cId="2852202671" sldId="265"/>
        </pc:sldMkLst>
      </pc:sldChg>
      <pc:sldChg chg="add">
        <pc:chgData name="Баранова Наталья Сергеевна" userId="10514151-d1fb-44fd-8df0-6b4217d8c48a" providerId="ADAL" clId="{232F09AA-BD07-4633-9329-821126E42D4E}" dt="2022-06-30T06:34:15.888" v="2"/>
        <pc:sldMkLst>
          <pc:docMk/>
          <pc:sldMk cId="1517653862" sldId="323"/>
        </pc:sldMkLst>
      </pc:sldChg>
      <pc:sldChg chg="add ord">
        <pc:chgData name="Баранова Наталья Сергеевна" userId="10514151-d1fb-44fd-8df0-6b4217d8c48a" providerId="ADAL" clId="{232F09AA-BD07-4633-9329-821126E42D4E}" dt="2022-06-30T06:34:21.909" v="5"/>
        <pc:sldMkLst>
          <pc:docMk/>
          <pc:sldMk cId="3223792970" sldId="325"/>
        </pc:sldMkLst>
      </pc:sldChg>
    </pc:docChg>
  </pc:docChgLst>
  <pc:docChgLst>
    <pc:chgData name="Баранова Наталья Сергеевна" userId="10514151-d1fb-44fd-8df0-6b4217d8c48a" providerId="ADAL" clId="{1A6568EB-88F8-4159-AFA4-3A9E8FE8E2FD}"/>
    <pc:docChg chg="delSld">
      <pc:chgData name="Баранова Наталья Сергеевна" userId="10514151-d1fb-44fd-8df0-6b4217d8c48a" providerId="ADAL" clId="{1A6568EB-88F8-4159-AFA4-3A9E8FE8E2FD}" dt="2022-07-01T01:38:56.907" v="1" actId="2696"/>
      <pc:docMkLst>
        <pc:docMk/>
      </pc:docMkLst>
      <pc:sldChg chg="del">
        <pc:chgData name="Баранова Наталья Сергеевна" userId="10514151-d1fb-44fd-8df0-6b4217d8c48a" providerId="ADAL" clId="{1A6568EB-88F8-4159-AFA4-3A9E8FE8E2FD}" dt="2022-07-01T01:38:53.349" v="0" actId="2696"/>
        <pc:sldMkLst>
          <pc:docMk/>
          <pc:sldMk cId="1517653862" sldId="323"/>
        </pc:sldMkLst>
      </pc:sldChg>
      <pc:sldChg chg="del">
        <pc:chgData name="Баранова Наталья Сергеевна" userId="10514151-d1fb-44fd-8df0-6b4217d8c48a" providerId="ADAL" clId="{1A6568EB-88F8-4159-AFA4-3A9E8FE8E2FD}" dt="2022-07-01T01:38:56.907" v="1" actId="2696"/>
        <pc:sldMkLst>
          <pc:docMk/>
          <pc:sldMk cId="3223792970" sldId="325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1150106677314723E-2"/>
          <c:y val="0.15069999626742386"/>
          <c:w val="0.95263358428048017"/>
          <c:h val="0.56232183044715922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Лист1!$B$6</c:f>
              <c:strCache>
                <c:ptCount val="1"/>
                <c:pt idx="0">
                  <c:v>Базовый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Лист1!$A$7:$A$14</c:f>
              <c:strCache>
                <c:ptCount val="8"/>
                <c:pt idx="0">
                  <c:v>Знание</c:v>
                </c:pt>
                <c:pt idx="1">
                  <c:v>Здоровье</c:v>
                </c:pt>
                <c:pt idx="2">
                  <c:v>Творчество</c:v>
                </c:pt>
                <c:pt idx="3">
                  <c:v>Воспитание</c:v>
                </c:pt>
                <c:pt idx="4">
                  <c:v>Профориентация</c:v>
                </c:pt>
                <c:pt idx="5">
                  <c:v>Учитель</c:v>
                </c:pt>
                <c:pt idx="6">
                  <c:v>Школьный климат</c:v>
                </c:pt>
                <c:pt idx="7">
                  <c:v>Образовательная среда</c:v>
                </c:pt>
              </c:strCache>
            </c:strRef>
          </c:cat>
          <c:val>
            <c:numRef>
              <c:f>Лист1!$B$7:$B$14</c:f>
              <c:numCache>
                <c:formatCode>General</c:formatCode>
                <c:ptCount val="8"/>
              </c:numCache>
            </c:numRef>
          </c:val>
          <c:extLst>
            <c:ext xmlns:c16="http://schemas.microsoft.com/office/drawing/2014/chart" uri="{C3380CC4-5D6E-409C-BE32-E72D297353CC}">
              <c16:uniqueId val="{00000000-20BF-4D9A-B7C9-2DD2EE7FE59B}"/>
            </c:ext>
          </c:extLst>
        </c:ser>
        <c:ser>
          <c:idx val="1"/>
          <c:order val="1"/>
          <c:tx>
            <c:strRef>
              <c:f>Лист1!$C$6</c:f>
              <c:strCache>
                <c:ptCount val="1"/>
                <c:pt idx="0">
                  <c:v>Средний 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7.633611993071162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0BF-4D9A-B7C9-2DD2EE7FE59B}"/>
                </c:ext>
              </c:extLst>
            </c:dLbl>
            <c:dLbl>
              <c:idx val="1"/>
              <c:layout>
                <c:manualLayout>
                  <c:x val="7.6335877862595417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0BF-4D9A-B7C9-2DD2EE7FE59B}"/>
                </c:ext>
              </c:extLst>
            </c:dLbl>
            <c:dLbl>
              <c:idx val="2"/>
              <c:layout>
                <c:manualLayout>
                  <c:x val="7.6335877862595417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0BF-4D9A-B7C9-2DD2EE7FE59B}"/>
                </c:ext>
              </c:extLst>
            </c:dLbl>
            <c:dLbl>
              <c:idx val="3"/>
              <c:layout>
                <c:manualLayout>
                  <c:x val="7.6335877862594489E-3"/>
                  <c:y val="-3.589450557260845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0BF-4D9A-B7C9-2DD2EE7FE59B}"/>
                </c:ext>
              </c:extLst>
            </c:dLbl>
            <c:dLbl>
              <c:idx val="4"/>
              <c:layout>
                <c:manualLayout>
                  <c:x val="7.6335877862595417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0BF-4D9A-B7C9-2DD2EE7FE59B}"/>
                </c:ext>
              </c:extLst>
            </c:dLbl>
            <c:dLbl>
              <c:idx val="5"/>
              <c:layout>
                <c:manualLayout>
                  <c:x val="7.6335877862594489E-3"/>
                  <c:y val="-7.178901114521691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0BF-4D9A-B7C9-2DD2EE7FE59B}"/>
                </c:ext>
              </c:extLst>
            </c:dLbl>
            <c:dLbl>
              <c:idx val="6"/>
              <c:layout>
                <c:manualLayout>
                  <c:x val="7.6335877862594489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0BF-4D9A-B7C9-2DD2EE7FE59B}"/>
                </c:ext>
              </c:extLst>
            </c:dLbl>
            <c:dLbl>
              <c:idx val="7"/>
              <c:layout>
                <c:manualLayout>
                  <c:x val="7.6335877862595417E-3"/>
                  <c:y val="-7.831618959054507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0BF-4D9A-B7C9-2DD2EE7FE59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Лист1!$A$7:$A$14</c:f>
              <c:strCache>
                <c:ptCount val="8"/>
                <c:pt idx="0">
                  <c:v>Знание</c:v>
                </c:pt>
                <c:pt idx="1">
                  <c:v>Здоровье</c:v>
                </c:pt>
                <c:pt idx="2">
                  <c:v>Творчество</c:v>
                </c:pt>
                <c:pt idx="3">
                  <c:v>Воспитание</c:v>
                </c:pt>
                <c:pt idx="4">
                  <c:v>Профориентация</c:v>
                </c:pt>
                <c:pt idx="5">
                  <c:v>Учитель</c:v>
                </c:pt>
                <c:pt idx="6">
                  <c:v>Школьный климат</c:v>
                </c:pt>
                <c:pt idx="7">
                  <c:v>Образовательная среда</c:v>
                </c:pt>
              </c:strCache>
            </c:strRef>
          </c:cat>
          <c:val>
            <c:numRef>
              <c:f>Лист1!$C$7:$C$14</c:f>
              <c:numCache>
                <c:formatCode>General</c:formatCode>
                <c:ptCount val="8"/>
                <c:pt idx="0">
                  <c:v>29</c:v>
                </c:pt>
                <c:pt idx="1">
                  <c:v>14</c:v>
                </c:pt>
                <c:pt idx="2">
                  <c:v>14</c:v>
                </c:pt>
                <c:pt idx="3">
                  <c:v>19</c:v>
                </c:pt>
                <c:pt idx="4">
                  <c:v>15</c:v>
                </c:pt>
                <c:pt idx="5">
                  <c:v>12</c:v>
                </c:pt>
                <c:pt idx="6">
                  <c:v>14</c:v>
                </c:pt>
                <c:pt idx="7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20BF-4D9A-B7C9-2DD2EE7FE59B}"/>
            </c:ext>
          </c:extLst>
        </c:ser>
        <c:ser>
          <c:idx val="2"/>
          <c:order val="2"/>
          <c:tx>
            <c:strRef>
              <c:f>Лист1!$D$6</c:f>
              <c:strCache>
                <c:ptCount val="1"/>
                <c:pt idx="0">
                  <c:v>Полный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cat>
            <c:strRef>
              <c:f>Лист1!$A$7:$A$14</c:f>
              <c:strCache>
                <c:ptCount val="8"/>
                <c:pt idx="0">
                  <c:v>Знание</c:v>
                </c:pt>
                <c:pt idx="1">
                  <c:v>Здоровье</c:v>
                </c:pt>
                <c:pt idx="2">
                  <c:v>Творчество</c:v>
                </c:pt>
                <c:pt idx="3">
                  <c:v>Воспитание</c:v>
                </c:pt>
                <c:pt idx="4">
                  <c:v>Профориентация</c:v>
                </c:pt>
                <c:pt idx="5">
                  <c:v>Учитель</c:v>
                </c:pt>
                <c:pt idx="6">
                  <c:v>Школьный климат</c:v>
                </c:pt>
                <c:pt idx="7">
                  <c:v>Образовательная среда</c:v>
                </c:pt>
              </c:strCache>
            </c:strRef>
          </c:cat>
          <c:val>
            <c:numRef>
              <c:f>Лист1!$D$7:$D$14</c:f>
              <c:numCache>
                <c:formatCode>General</c:formatCode>
                <c:ptCount val="8"/>
              </c:numCache>
            </c:numRef>
          </c:val>
          <c:extLst>
            <c:ext xmlns:c16="http://schemas.microsoft.com/office/drawing/2014/chart" uri="{C3380CC4-5D6E-409C-BE32-E72D297353CC}">
              <c16:uniqueId val="{0000000A-20BF-4D9A-B7C9-2DD2EE7FE5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609454719"/>
        <c:axId val="810276175"/>
        <c:axId val="1576638127"/>
      </c:bar3DChart>
      <c:catAx>
        <c:axId val="16094547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10276175"/>
        <c:crosses val="autoZero"/>
        <c:auto val="1"/>
        <c:lblAlgn val="ctr"/>
        <c:lblOffset val="100"/>
        <c:noMultiLvlLbl val="0"/>
      </c:catAx>
      <c:valAx>
        <c:axId val="81027617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09454719"/>
        <c:crosses val="autoZero"/>
        <c:crossBetween val="between"/>
      </c:valAx>
      <c:serAx>
        <c:axId val="1576638127"/>
        <c:scaling>
          <c:orientation val="minMax"/>
        </c:scaling>
        <c:delete val="1"/>
        <c:axPos val="b"/>
        <c:majorTickMark val="none"/>
        <c:minorTickMark val="none"/>
        <c:tickLblPos val="nextTo"/>
        <c:crossAx val="810276175"/>
        <c:crosses val="autoZero"/>
      </c:ser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818863242679731"/>
          <c:y val="0.93529491476617066"/>
          <c:w val="0.46879328045536883"/>
          <c:h val="3.78147701936737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43DF0-AF83-4F8B-B587-FC54663E1598}" type="datetimeFigureOut">
              <a:rPr lang="ru-RU" smtClean="0"/>
              <a:t>22.08.2022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FCBEF-235B-418B-AF51-1B667A074C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9314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43DF0-AF83-4F8B-B587-FC54663E1598}" type="datetimeFigureOut">
              <a:rPr lang="ru-RU" smtClean="0"/>
              <a:t>22.08.2022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FCBEF-235B-418B-AF51-1B667A074C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3603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43DF0-AF83-4F8B-B587-FC54663E1598}" type="datetimeFigureOut">
              <a:rPr lang="ru-RU" smtClean="0"/>
              <a:t>22.08.2022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FCBEF-235B-418B-AF51-1B667A074C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0483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43DF0-AF83-4F8B-B587-FC54663E1598}" type="datetimeFigureOut">
              <a:rPr lang="ru-RU" smtClean="0"/>
              <a:t>22.08.2022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FCBEF-235B-418B-AF51-1B667A074C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6098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43DF0-AF83-4F8B-B587-FC54663E1598}" type="datetimeFigureOut">
              <a:rPr lang="ru-RU" smtClean="0"/>
              <a:t>22.08.2022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FCBEF-235B-418B-AF51-1B667A074C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1819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43DF0-AF83-4F8B-B587-FC54663E1598}" type="datetimeFigureOut">
              <a:rPr lang="ru-RU" smtClean="0"/>
              <a:t>22.08.2022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FCBEF-235B-418B-AF51-1B667A074C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8700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43DF0-AF83-4F8B-B587-FC54663E1598}" type="datetimeFigureOut">
              <a:rPr lang="ru-RU" smtClean="0"/>
              <a:t>22.08.2022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FCBEF-235B-418B-AF51-1B667A074C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0267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43DF0-AF83-4F8B-B587-FC54663E1598}" type="datetimeFigureOut">
              <a:rPr lang="ru-RU" smtClean="0"/>
              <a:t>22.08.2022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FCBEF-235B-418B-AF51-1B667A074C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5932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43DF0-AF83-4F8B-B587-FC54663E1598}" type="datetimeFigureOut">
              <a:rPr lang="ru-RU" smtClean="0"/>
              <a:t>22.08.2022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FCBEF-235B-418B-AF51-1B667A074C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0208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43DF0-AF83-4F8B-B587-FC54663E1598}" type="datetimeFigureOut">
              <a:rPr lang="ru-RU" smtClean="0"/>
              <a:t>22.08.2022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FCBEF-235B-418B-AF51-1B667A074C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5003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43DF0-AF83-4F8B-B587-FC54663E1598}" type="datetimeFigureOut">
              <a:rPr lang="ru-RU" smtClean="0"/>
              <a:t>22.08.2022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FCBEF-235B-418B-AF51-1B667A074C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6977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43DF0-AF83-4F8B-B587-FC54663E1598}" type="datetimeFigureOut">
              <a:rPr lang="ru-RU" smtClean="0"/>
              <a:t>22.08.2022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FFCBEF-235B-418B-AF51-1B667A074C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4083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743325" y="2176238"/>
            <a:ext cx="8201025" cy="3908313"/>
          </a:xfrm>
        </p:spPr>
        <p:txBody>
          <a:bodyPr>
            <a:normAutofit/>
          </a:bodyPr>
          <a:lstStyle/>
          <a:p>
            <a:r>
              <a:rPr lang="ru-RU" sz="3600" b="1" dirty="0">
                <a:solidFill>
                  <a:srgbClr val="1E21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Муниципальное бюджетное общеобразовательное учреждение города Тулуна «Средняя общеобразовательная школа с углубленным изучением отдельных предметов № 20 «Новая Эра»</a:t>
            </a:r>
          </a:p>
        </p:txBody>
      </p:sp>
      <p:grpSp>
        <p:nvGrpSpPr>
          <p:cNvPr id="18" name="Группа 17"/>
          <p:cNvGrpSpPr/>
          <p:nvPr/>
        </p:nvGrpSpPr>
        <p:grpSpPr>
          <a:xfrm>
            <a:off x="0" y="0"/>
            <a:ext cx="12192000" cy="1971675"/>
            <a:chOff x="0" y="0"/>
            <a:chExt cx="12192000" cy="1971675"/>
          </a:xfrm>
        </p:grpSpPr>
        <p:pic>
          <p:nvPicPr>
            <p:cNvPr id="5" name="Рисунок 4"/>
            <p:cNvPicPr>
              <a:picLocks noChangeAspect="1"/>
            </p:cNvPicPr>
            <p:nvPr/>
          </p:nvPicPr>
          <p:blipFill rotWithShape="1">
            <a:blip r:embed="rId2"/>
            <a:srcRect b="71253"/>
            <a:stretch/>
          </p:blipFill>
          <p:spPr>
            <a:xfrm>
              <a:off x="0" y="0"/>
              <a:ext cx="12192000" cy="1971675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6096000" y="475347"/>
              <a:ext cx="584835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>
                  <a:solidFill>
                    <a:srgbClr val="01E9E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ПРОЕКТ </a:t>
              </a:r>
            </a:p>
            <a:p>
              <a:pPr algn="ctr"/>
              <a:r>
                <a:rPr lang="ru-RU" sz="2400" b="1" dirty="0">
                  <a:solidFill>
                    <a:srgbClr val="01E9E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«Школа Минпросвещения России»</a:t>
              </a:r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261463" y="2176238"/>
            <a:ext cx="2753674" cy="4394087"/>
            <a:chOff x="147163" y="2033363"/>
            <a:chExt cx="2753674" cy="4394087"/>
          </a:xfrm>
        </p:grpSpPr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8750" y="2033363"/>
              <a:ext cx="1155749" cy="1408648"/>
            </a:xfrm>
            <a:prstGeom prst="rect">
              <a:avLst/>
            </a:prstGeom>
          </p:spPr>
        </p:pic>
        <p:pic>
          <p:nvPicPr>
            <p:cNvPr id="9" name="Рисунок 8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203" t="22200" r="22790" b="25594"/>
            <a:stretch/>
          </p:blipFill>
          <p:spPr>
            <a:xfrm>
              <a:off x="361293" y="4574318"/>
              <a:ext cx="1162707" cy="1028700"/>
            </a:xfrm>
            <a:prstGeom prst="rect">
              <a:avLst/>
            </a:prstGeom>
          </p:spPr>
        </p:pic>
        <p:pic>
          <p:nvPicPr>
            <p:cNvPr id="14" name="Рисунок 13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445" t="23276" r="23348" b="22516"/>
            <a:stretch/>
          </p:blipFill>
          <p:spPr>
            <a:xfrm>
              <a:off x="519581" y="3394116"/>
              <a:ext cx="1043590" cy="1063206"/>
            </a:xfrm>
            <a:prstGeom prst="rect">
              <a:avLst/>
            </a:prstGeom>
          </p:spPr>
        </p:pic>
        <p:pic>
          <p:nvPicPr>
            <p:cNvPr id="15" name="Рисунок 14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7163" y="5941676"/>
              <a:ext cx="2753674" cy="48577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76168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Овал 13"/>
          <p:cNvSpPr/>
          <p:nvPr/>
        </p:nvSpPr>
        <p:spPr>
          <a:xfrm>
            <a:off x="9624584" y="-2552169"/>
            <a:ext cx="3839542" cy="3842807"/>
          </a:xfrm>
          <a:prstGeom prst="ellipse">
            <a:avLst/>
          </a:prstGeom>
          <a:solidFill>
            <a:srgbClr val="1B8E4B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4350" y="266700"/>
            <a:ext cx="11677650" cy="64293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Информационная справка </a:t>
            </a:r>
          </a:p>
        </p:txBody>
      </p:sp>
      <p:sp>
        <p:nvSpPr>
          <p:cNvPr id="17" name="Шестиугольник 16"/>
          <p:cNvSpPr/>
          <p:nvPr/>
        </p:nvSpPr>
        <p:spPr>
          <a:xfrm rot="20664064">
            <a:off x="9284331" y="1241577"/>
            <a:ext cx="4192904" cy="3634979"/>
          </a:xfrm>
          <a:prstGeom prst="hexagon">
            <a:avLst/>
          </a:prstGeom>
          <a:solidFill>
            <a:srgbClr val="FFC000">
              <a:alpha val="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Шестиугольник 15"/>
          <p:cNvSpPr/>
          <p:nvPr/>
        </p:nvSpPr>
        <p:spPr>
          <a:xfrm rot="20738185">
            <a:off x="9735633" y="1626045"/>
            <a:ext cx="3173500" cy="3015421"/>
          </a:xfrm>
          <a:prstGeom prst="hexagon">
            <a:avLst/>
          </a:prstGeom>
          <a:solidFill>
            <a:srgbClr val="8228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>
            <a:off x="8555561" y="5376869"/>
            <a:ext cx="2826087" cy="33097"/>
          </a:xfrm>
          <a:prstGeom prst="line">
            <a:avLst/>
          </a:prstGeom>
          <a:ln w="57150">
            <a:solidFill>
              <a:srgbClr val="1E21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7654545" y="5710161"/>
            <a:ext cx="2826087" cy="33097"/>
          </a:xfrm>
          <a:prstGeom prst="line">
            <a:avLst/>
          </a:prstGeom>
          <a:ln w="57150">
            <a:solidFill>
              <a:srgbClr val="1B8E4B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8932503" y="6082370"/>
            <a:ext cx="2826087" cy="33097"/>
          </a:xfrm>
          <a:prstGeom prst="line">
            <a:avLst/>
          </a:prstGeom>
          <a:ln w="57150">
            <a:solidFill>
              <a:srgbClr val="1E21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рямоугольник 17"/>
          <p:cNvSpPr/>
          <p:nvPr/>
        </p:nvSpPr>
        <p:spPr>
          <a:xfrm rot="19860600">
            <a:off x="10259598" y="5068629"/>
            <a:ext cx="2795721" cy="272034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 rot="19860600">
            <a:off x="10773857" y="5246548"/>
            <a:ext cx="2023230" cy="1876105"/>
          </a:xfrm>
          <a:prstGeom prst="rect">
            <a:avLst/>
          </a:prstGeom>
          <a:solidFill>
            <a:srgbClr val="FFC000"/>
          </a:solidFill>
          <a:ln>
            <a:solidFill>
              <a:schemeClr val="bg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309DDA1D-55CD-6422-3CC3-A68C2D9869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0455" y="909638"/>
            <a:ext cx="7024954" cy="6269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9206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514350" y="266700"/>
            <a:ext cx="10515600" cy="642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Результаты самодиагностики</a:t>
            </a:r>
          </a:p>
        </p:txBody>
      </p:sp>
      <p:sp>
        <p:nvSpPr>
          <p:cNvPr id="15" name="Овал 14"/>
          <p:cNvSpPr/>
          <p:nvPr/>
        </p:nvSpPr>
        <p:spPr>
          <a:xfrm>
            <a:off x="10272229" y="4172481"/>
            <a:ext cx="3839542" cy="3842807"/>
          </a:xfrm>
          <a:prstGeom prst="ellipse">
            <a:avLst/>
          </a:prstGeom>
          <a:solidFill>
            <a:srgbClr val="1B8E4B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10467975" y="767995"/>
            <a:ext cx="2826087" cy="33097"/>
          </a:xfrm>
          <a:prstGeom prst="line">
            <a:avLst/>
          </a:prstGeom>
          <a:ln w="57150">
            <a:solidFill>
              <a:srgbClr val="1E21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10091254" y="566399"/>
            <a:ext cx="2826087" cy="33097"/>
          </a:xfrm>
          <a:prstGeom prst="line">
            <a:avLst/>
          </a:prstGeom>
          <a:ln w="57150">
            <a:solidFill>
              <a:srgbClr val="1B8E4B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9616906" y="368332"/>
            <a:ext cx="2826087" cy="33097"/>
          </a:xfrm>
          <a:prstGeom prst="line">
            <a:avLst/>
          </a:prstGeom>
          <a:ln w="57150">
            <a:solidFill>
              <a:srgbClr val="1E21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Овал 18"/>
          <p:cNvSpPr/>
          <p:nvPr/>
        </p:nvSpPr>
        <p:spPr>
          <a:xfrm>
            <a:off x="10648950" y="4555596"/>
            <a:ext cx="2924175" cy="3076575"/>
          </a:xfrm>
          <a:prstGeom prst="ellipse">
            <a:avLst/>
          </a:prstGeom>
          <a:solidFill>
            <a:schemeClr val="accent6">
              <a:alpha val="0"/>
            </a:schemeClr>
          </a:solidFill>
          <a:ln w="57150">
            <a:solidFill>
              <a:schemeClr val="bg1"/>
            </a:solidFill>
            <a:prstDash val="sysDot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9522390-8910-D487-8B52-F31D6AB3DD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7506" y="909638"/>
            <a:ext cx="7855812" cy="5572125"/>
          </a:xfrm>
          <a:prstGeom prst="rect">
            <a:avLst/>
          </a:prstGeom>
        </p:spPr>
      </p:pic>
      <p:graphicFrame>
        <p:nvGraphicFramePr>
          <p:cNvPr id="9" name="Диаграмма 8">
            <a:extLst>
              <a:ext uri="{FF2B5EF4-FFF2-40B4-BE49-F238E27FC236}">
                <a16:creationId xmlns:a16="http://schemas.microsoft.com/office/drawing/2014/main" id="{B75B6D5D-A25A-4792-B793-0D221943DA8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6135963"/>
              </p:ext>
            </p:extLst>
          </p:nvPr>
        </p:nvGraphicFramePr>
        <p:xfrm>
          <a:off x="7536426" y="1696065"/>
          <a:ext cx="4470759" cy="26511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063318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514349" y="114311"/>
            <a:ext cx="10515600" cy="1054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8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Перспективный профиль</a:t>
            </a:r>
          </a:p>
          <a:p>
            <a:pPr algn="ctr"/>
            <a:r>
              <a:rPr lang="ru-RU" sz="3600" b="1" dirty="0">
                <a:solidFill>
                  <a:srgbClr val="181A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МБОУ СОШ «Новая Эра»</a:t>
            </a: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0467975" y="767995"/>
            <a:ext cx="2826087" cy="33097"/>
          </a:xfrm>
          <a:prstGeom prst="line">
            <a:avLst/>
          </a:prstGeom>
          <a:ln w="57150">
            <a:solidFill>
              <a:srgbClr val="181A39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10091254" y="566399"/>
            <a:ext cx="2826087" cy="33097"/>
          </a:xfrm>
          <a:prstGeom prst="line">
            <a:avLst/>
          </a:prstGeom>
          <a:ln w="57150">
            <a:solidFill>
              <a:srgbClr val="FFC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9616906" y="368332"/>
            <a:ext cx="2826087" cy="33097"/>
          </a:xfrm>
          <a:prstGeom prst="line">
            <a:avLst/>
          </a:prstGeom>
          <a:ln w="57150">
            <a:solidFill>
              <a:srgbClr val="22244E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0" y="1691140"/>
            <a:ext cx="12192000" cy="0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1" name="Блок-схема: документ 10"/>
          <p:cNvSpPr/>
          <p:nvPr/>
        </p:nvSpPr>
        <p:spPr>
          <a:xfrm>
            <a:off x="210942" y="1702848"/>
            <a:ext cx="2625391" cy="1016000"/>
          </a:xfrm>
          <a:prstGeom prst="flowChartDocumen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Блок-схема: документ 12"/>
          <p:cNvSpPr/>
          <p:nvPr/>
        </p:nvSpPr>
        <p:spPr>
          <a:xfrm>
            <a:off x="6464590" y="1683605"/>
            <a:ext cx="2459875" cy="1016000"/>
          </a:xfrm>
          <a:prstGeom prst="flowChartDocumen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Блок-схема: документ 13"/>
          <p:cNvSpPr/>
          <p:nvPr/>
        </p:nvSpPr>
        <p:spPr>
          <a:xfrm>
            <a:off x="3363258" y="1685914"/>
            <a:ext cx="2408891" cy="1393727"/>
          </a:xfrm>
          <a:prstGeom prst="flowChartDocument">
            <a:avLst/>
          </a:prstGeom>
          <a:solidFill>
            <a:srgbClr val="8228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Блок-схема: документ 14"/>
          <p:cNvSpPr/>
          <p:nvPr/>
        </p:nvSpPr>
        <p:spPr>
          <a:xfrm>
            <a:off x="9451390" y="1705732"/>
            <a:ext cx="2329280" cy="1393727"/>
          </a:xfrm>
          <a:prstGeom prst="flowChartDocument">
            <a:avLst/>
          </a:prstGeom>
          <a:solidFill>
            <a:srgbClr val="8228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744705" y="1320800"/>
            <a:ext cx="16767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744704" y="1320800"/>
            <a:ext cx="23692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338DC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Средний уровень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766691" y="1271034"/>
            <a:ext cx="20763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338DC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Средний уровень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864015" y="1288886"/>
            <a:ext cx="2214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338DC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Средний  уровень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9616906" y="1304334"/>
            <a:ext cx="21856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338DC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Средний уровень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10942" y="2472372"/>
            <a:ext cx="262539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b="1" dirty="0">
                <a:solidFill>
                  <a:srgbClr val="338DC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2022 год</a:t>
            </a:r>
          </a:p>
          <a:p>
            <a:pPr marL="285750" indent="-285750">
              <a:buFontTx/>
              <a:buChar char="-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Приведение в соответствие штатного расписания</a:t>
            </a:r>
          </a:p>
          <a:p>
            <a:pPr algn="r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2023 год</a:t>
            </a:r>
          </a:p>
          <a:p>
            <a:pPr marL="285750" indent="-285750">
              <a:buFontTx/>
              <a:buChar char="-"/>
            </a:pPr>
            <a:r>
              <a:rPr lang="ru-RU" dirty="0">
                <a:solidFill>
                  <a:srgbClr val="1E21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Мотивация и развитие школьной команды, обучение педагогов-навигаторов</a:t>
            </a:r>
            <a:endParaRPr lang="ru-RU" dirty="0">
              <a:solidFill>
                <a:srgbClr val="338DC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 год</a:t>
            </a:r>
          </a:p>
          <a:p>
            <a:r>
              <a:rPr lang="ru-RU" dirty="0">
                <a:solidFill>
                  <a:srgbClr val="2224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  Развитие системы    наставничества и обмен опытом</a:t>
            </a:r>
          </a:p>
          <a:p>
            <a:pPr algn="r"/>
            <a:endParaRPr lang="ru-RU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89467" y="1842521"/>
            <a:ext cx="18719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2224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Учитель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464590" y="1826041"/>
            <a:ext cx="22713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2224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Образовательная</a:t>
            </a:r>
          </a:p>
          <a:p>
            <a:r>
              <a:rPr lang="ru-RU" b="1" dirty="0">
                <a:solidFill>
                  <a:srgbClr val="2224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среда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363259" y="1960944"/>
            <a:ext cx="23148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Профориентация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9736832" y="1975287"/>
            <a:ext cx="18719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Творчество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292376" y="2812995"/>
            <a:ext cx="2600551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b="1" dirty="0">
                <a:solidFill>
                  <a:srgbClr val="338DC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2022 год</a:t>
            </a:r>
          </a:p>
          <a:p>
            <a:pPr marL="285750" indent="-285750">
              <a:buFontTx/>
              <a:buChar char="-"/>
            </a:pPr>
            <a:r>
              <a:rPr lang="ru-RU" sz="1600" dirty="0">
                <a:solidFill>
                  <a:srgbClr val="1E21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Включение в проект «Билет в будущее»</a:t>
            </a:r>
          </a:p>
          <a:p>
            <a:pPr marL="285750" indent="-285750">
              <a:buFontTx/>
              <a:buChar char="-"/>
            </a:pPr>
            <a:endParaRPr lang="ru-RU" dirty="0">
              <a:solidFill>
                <a:srgbClr val="338DC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2023 год</a:t>
            </a:r>
          </a:p>
          <a:p>
            <a:pPr marL="285750" indent="-285750">
              <a:buFontTx/>
              <a:buChar char="-"/>
            </a:pPr>
            <a:r>
              <a:rPr lang="ru-RU" sz="1600" dirty="0">
                <a:solidFill>
                  <a:srgbClr val="2224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Создание площадки для организации профориентации (сеть партнеров)</a:t>
            </a:r>
            <a:endParaRPr lang="ru-RU" dirty="0">
              <a:solidFill>
                <a:srgbClr val="338DC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 год</a:t>
            </a:r>
          </a:p>
          <a:p>
            <a:pPr marL="285750" indent="-285750">
              <a:buFontTx/>
              <a:buChar char="-"/>
            </a:pPr>
            <a:r>
              <a:rPr lang="ru-RU" sz="1600" dirty="0">
                <a:solidFill>
                  <a:srgbClr val="1E21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Организация профобучения, создание программы (модуля) ранней профориентации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299074" y="2812995"/>
            <a:ext cx="2625391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b="1" dirty="0">
                <a:solidFill>
                  <a:srgbClr val="338DC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2022 год</a:t>
            </a:r>
          </a:p>
          <a:p>
            <a:pPr marL="285750" indent="-285750">
              <a:buFontTx/>
              <a:buChar char="-"/>
            </a:pPr>
            <a:r>
              <a:rPr lang="ru-RU" sz="1600" dirty="0">
                <a:solidFill>
                  <a:srgbClr val="1E21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Освоение новых образовательных  пространств</a:t>
            </a:r>
          </a:p>
          <a:p>
            <a:pPr marL="285750" indent="-285750">
              <a:buFontTx/>
              <a:buChar char="-"/>
            </a:pPr>
            <a:endParaRPr lang="ru-RU" dirty="0">
              <a:solidFill>
                <a:srgbClr val="338DC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2023 год</a:t>
            </a:r>
          </a:p>
          <a:p>
            <a:pPr marL="285750" indent="-285750">
              <a:buFontTx/>
              <a:buChar char="-"/>
            </a:pPr>
            <a:r>
              <a:rPr lang="ru-RU" sz="1600" dirty="0">
                <a:solidFill>
                  <a:srgbClr val="2224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Освоение ФГИС «Моя школа» и «</a:t>
            </a:r>
            <a:r>
              <a:rPr lang="ru-RU" sz="1600" dirty="0" err="1">
                <a:solidFill>
                  <a:srgbClr val="2224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Сферум</a:t>
            </a:r>
            <a:r>
              <a:rPr lang="ru-RU" sz="1600" dirty="0">
                <a:solidFill>
                  <a:srgbClr val="2224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</a:p>
          <a:p>
            <a:pPr marL="285750" indent="-285750">
              <a:buFontTx/>
              <a:buChar char="-"/>
            </a:pPr>
            <a:endParaRPr lang="ru-RU" dirty="0">
              <a:solidFill>
                <a:srgbClr val="338DC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 год</a:t>
            </a:r>
          </a:p>
          <a:p>
            <a:r>
              <a:rPr lang="ru-RU" sz="1600" dirty="0">
                <a:solidFill>
                  <a:srgbClr val="1E21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    Ученическое  самоуправление, демократический проект, детские инициативы, новые события.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9155279" y="3079641"/>
            <a:ext cx="2625391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b="1" dirty="0">
                <a:solidFill>
                  <a:srgbClr val="338DC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2022 год</a:t>
            </a:r>
          </a:p>
          <a:p>
            <a:pPr marL="285750" indent="-285750">
              <a:buFontTx/>
              <a:buChar char="-"/>
            </a:pPr>
            <a:r>
              <a:rPr lang="ru-RU" sz="1600" dirty="0">
                <a:solidFill>
                  <a:srgbClr val="1E21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Внедрение программ туристско-краеведческого направления</a:t>
            </a:r>
          </a:p>
          <a:p>
            <a:pPr marL="285750" indent="-285750">
              <a:buFontTx/>
              <a:buChar char="-"/>
            </a:pPr>
            <a:endParaRPr lang="ru-RU" dirty="0">
              <a:solidFill>
                <a:srgbClr val="338DC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2023 год</a:t>
            </a:r>
          </a:p>
          <a:p>
            <a:pPr marL="285750" indent="-285750">
              <a:buFontTx/>
              <a:buChar char="-"/>
            </a:pPr>
            <a:r>
              <a:rPr lang="ru-RU" sz="1600" dirty="0">
                <a:solidFill>
                  <a:srgbClr val="2224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Появление объединений музыкальной направленности (хор, группа)</a:t>
            </a:r>
            <a:endParaRPr lang="ru-RU" dirty="0">
              <a:solidFill>
                <a:srgbClr val="338DC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 год</a:t>
            </a:r>
          </a:p>
          <a:p>
            <a:pPr marL="285750" indent="-285750">
              <a:buFontTx/>
              <a:buChar char="-"/>
            </a:pPr>
            <a:r>
              <a:rPr lang="ru-RU" sz="1600" dirty="0">
                <a:solidFill>
                  <a:srgbClr val="1E21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Школа полного дня</a:t>
            </a:r>
          </a:p>
        </p:txBody>
      </p:sp>
    </p:spTree>
    <p:extLst>
      <p:ext uri="{BB962C8B-B14F-4D97-AF65-F5344CB8AC3E}">
        <p14:creationId xmlns:p14="http://schemas.microsoft.com/office/powerpoint/2010/main" val="34571161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514349" y="114311"/>
            <a:ext cx="10515600" cy="1054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7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Перспективный профиль </a:t>
            </a:r>
          </a:p>
          <a:p>
            <a:pPr algn="ctr"/>
            <a:r>
              <a:rPr lang="ru-RU" sz="2100" b="1" dirty="0">
                <a:solidFill>
                  <a:srgbClr val="181A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МБОУ СОШ «Новая Эра»</a:t>
            </a: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0467975" y="767995"/>
            <a:ext cx="2826087" cy="33097"/>
          </a:xfrm>
          <a:prstGeom prst="line">
            <a:avLst/>
          </a:prstGeom>
          <a:ln w="57150">
            <a:solidFill>
              <a:srgbClr val="181A39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10091254" y="566399"/>
            <a:ext cx="2826087" cy="33097"/>
          </a:xfrm>
          <a:prstGeom prst="line">
            <a:avLst/>
          </a:prstGeom>
          <a:ln w="57150">
            <a:solidFill>
              <a:srgbClr val="FFC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9616906" y="368332"/>
            <a:ext cx="2826087" cy="33097"/>
          </a:xfrm>
          <a:prstGeom prst="line">
            <a:avLst/>
          </a:prstGeom>
          <a:ln w="57150">
            <a:solidFill>
              <a:srgbClr val="22244E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44705" y="1320800"/>
            <a:ext cx="16767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6231509" y="1386209"/>
            <a:ext cx="2484583" cy="5355312"/>
          </a:xfrm>
          <a:prstGeom prst="rect">
            <a:avLst/>
          </a:prstGeom>
          <a:solidFill>
            <a:srgbClr val="82287E"/>
          </a:solidFill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Новые открытия</a:t>
            </a:r>
          </a:p>
          <a:p>
            <a:r>
              <a:rPr lang="ru-RU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(образовательная среда)</a:t>
            </a:r>
          </a:p>
          <a:p>
            <a:r>
              <a:rPr lang="ru-RU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Цель: оборудование воспитательного штаба, комнаты разгрузки, уголка «Большой перемены», коворкинг-зон. </a:t>
            </a:r>
          </a:p>
          <a:p>
            <a:r>
              <a:rPr lang="ru-RU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Участники: административная команда</a:t>
            </a:r>
          </a:p>
          <a:p>
            <a:r>
              <a:rPr lang="ru-RU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Ожидаемые результаты:  по соответствующим направлениям</a:t>
            </a:r>
          </a:p>
          <a:p>
            <a:r>
              <a:rPr lang="ru-RU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Сроки проведения:</a:t>
            </a:r>
          </a:p>
          <a:p>
            <a:r>
              <a:rPr lang="ru-RU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2022-2023 гг.</a:t>
            </a: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486251" y="1386209"/>
            <a:ext cx="2312259" cy="5355312"/>
          </a:xfrm>
          <a:prstGeom prst="rect">
            <a:avLst/>
          </a:prstGeom>
          <a:solidFill>
            <a:srgbClr val="1B8E4B"/>
          </a:solidFill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Получение «Билета в будущее» (профориентация)</a:t>
            </a:r>
          </a:p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Цель: включение в проект, мероприятия проекта</a:t>
            </a:r>
          </a:p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Участники: обучающиеся</a:t>
            </a:r>
          </a:p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Ожидаемые результаты: ранняя профориентация, помощь в самоопределении</a:t>
            </a:r>
          </a:p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Сроки проведения:</a:t>
            </a:r>
          </a:p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2022-2023 гг.</a:t>
            </a: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9065086" y="1386209"/>
            <a:ext cx="2312259" cy="5262979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rgbClr val="1E21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Фестиваль «Краски талантов» (творчество)</a:t>
            </a:r>
            <a:endParaRPr lang="ru-RU" sz="1600" dirty="0">
              <a:solidFill>
                <a:srgbClr val="1E214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dirty="0">
                <a:solidFill>
                  <a:srgbClr val="1E21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Цель: развитие дополнительного образования</a:t>
            </a:r>
          </a:p>
          <a:p>
            <a:r>
              <a:rPr lang="ru-RU" sz="1600" dirty="0">
                <a:solidFill>
                  <a:srgbClr val="1E21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Участники: педагоги, обучающиеся </a:t>
            </a:r>
          </a:p>
          <a:p>
            <a:r>
              <a:rPr lang="ru-RU" sz="1600" dirty="0">
                <a:solidFill>
                  <a:srgbClr val="1E21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Ожидаемые результаты: реализация программ: </a:t>
            </a:r>
            <a:r>
              <a:rPr lang="ru-RU" sz="1600" dirty="0" err="1">
                <a:solidFill>
                  <a:srgbClr val="1E21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хор,ансамбль</a:t>
            </a:r>
            <a:r>
              <a:rPr lang="ru-RU" sz="1600" dirty="0">
                <a:solidFill>
                  <a:srgbClr val="1E21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шумовых инструментов музыкальная группа, аквааэробика, хореография.</a:t>
            </a:r>
          </a:p>
          <a:p>
            <a:r>
              <a:rPr lang="ru-RU" sz="1600" dirty="0">
                <a:solidFill>
                  <a:srgbClr val="1E21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Сроки проведения: 2022-2023 гг. </a:t>
            </a:r>
          </a:p>
          <a:p>
            <a:endParaRPr lang="ru-RU" sz="1600" dirty="0">
              <a:solidFill>
                <a:srgbClr val="1E214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23364" y="1386209"/>
            <a:ext cx="2429889" cy="5355312"/>
          </a:xfrm>
          <a:prstGeom prst="rect">
            <a:avLst/>
          </a:prstGeom>
          <a:solidFill>
            <a:srgbClr val="01E9EC"/>
          </a:solidFill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1E21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Педагогический университет (учитель)</a:t>
            </a:r>
          </a:p>
          <a:p>
            <a:r>
              <a:rPr lang="ru-RU" dirty="0">
                <a:solidFill>
                  <a:srgbClr val="1E21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Цель: достижение необходимого уровня готовности педагогов</a:t>
            </a:r>
          </a:p>
          <a:p>
            <a:r>
              <a:rPr lang="ru-RU" dirty="0">
                <a:solidFill>
                  <a:srgbClr val="1E21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Участники: педагоги</a:t>
            </a:r>
          </a:p>
          <a:p>
            <a:r>
              <a:rPr lang="ru-RU" dirty="0">
                <a:solidFill>
                  <a:srgbClr val="1E21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Ожидаемые результаты: перспективное развитие школьной команды по всем направлениям</a:t>
            </a:r>
          </a:p>
          <a:p>
            <a:r>
              <a:rPr lang="ru-RU" dirty="0">
                <a:solidFill>
                  <a:srgbClr val="1E21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Сроки проведения: 2022-2023 гг.</a:t>
            </a: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24541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53897" y="1908146"/>
            <a:ext cx="7585076" cy="1208599"/>
          </a:xfrm>
        </p:spPr>
        <p:txBody>
          <a:bodyPr>
            <a:normAutofit/>
          </a:bodyPr>
          <a:lstStyle/>
          <a:p>
            <a:pPr algn="l"/>
            <a:r>
              <a:rPr lang="ru-RU" sz="2800" dirty="0">
                <a:solidFill>
                  <a:srgbClr val="1E21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МБОУ СОШ «Новая Эра»</a:t>
            </a:r>
          </a:p>
        </p:txBody>
      </p:sp>
      <p:grpSp>
        <p:nvGrpSpPr>
          <p:cNvPr id="18" name="Группа 17"/>
          <p:cNvGrpSpPr/>
          <p:nvPr/>
        </p:nvGrpSpPr>
        <p:grpSpPr>
          <a:xfrm>
            <a:off x="0" y="0"/>
            <a:ext cx="12192000" cy="1971675"/>
            <a:chOff x="0" y="0"/>
            <a:chExt cx="12192000" cy="1971675"/>
          </a:xfrm>
        </p:grpSpPr>
        <p:pic>
          <p:nvPicPr>
            <p:cNvPr id="5" name="Рисунок 4"/>
            <p:cNvPicPr>
              <a:picLocks noChangeAspect="1"/>
            </p:cNvPicPr>
            <p:nvPr/>
          </p:nvPicPr>
          <p:blipFill rotWithShape="1">
            <a:blip r:embed="rId2"/>
            <a:srcRect b="71253"/>
            <a:stretch/>
          </p:blipFill>
          <p:spPr>
            <a:xfrm>
              <a:off x="0" y="0"/>
              <a:ext cx="12192000" cy="1971675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6096000" y="475347"/>
              <a:ext cx="584835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>
                  <a:solidFill>
                    <a:srgbClr val="01E9E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ПРОЕКТ </a:t>
              </a:r>
            </a:p>
            <a:p>
              <a:pPr algn="ctr"/>
              <a:r>
                <a:rPr lang="ru-RU" sz="2400" b="1" dirty="0">
                  <a:solidFill>
                    <a:srgbClr val="01E9E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«Школа Минпросвещения России»</a:t>
              </a:r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261463" y="2176238"/>
            <a:ext cx="2753674" cy="4394087"/>
            <a:chOff x="147163" y="2033363"/>
            <a:chExt cx="2753674" cy="4394087"/>
          </a:xfrm>
        </p:grpSpPr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8750" y="2033363"/>
              <a:ext cx="1155749" cy="1408648"/>
            </a:xfrm>
            <a:prstGeom prst="rect">
              <a:avLst/>
            </a:prstGeom>
          </p:spPr>
        </p:pic>
        <p:pic>
          <p:nvPicPr>
            <p:cNvPr id="9" name="Рисунок 8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203" t="22200" r="22790" b="25594"/>
            <a:stretch/>
          </p:blipFill>
          <p:spPr>
            <a:xfrm>
              <a:off x="361293" y="4574318"/>
              <a:ext cx="1162707" cy="1028700"/>
            </a:xfrm>
            <a:prstGeom prst="rect">
              <a:avLst/>
            </a:prstGeom>
          </p:spPr>
        </p:pic>
        <p:pic>
          <p:nvPicPr>
            <p:cNvPr id="14" name="Рисунок 13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445" t="23276" r="23348" b="22516"/>
            <a:stretch/>
          </p:blipFill>
          <p:spPr>
            <a:xfrm>
              <a:off x="519581" y="3394116"/>
              <a:ext cx="1043590" cy="1063206"/>
            </a:xfrm>
            <a:prstGeom prst="rect">
              <a:avLst/>
            </a:prstGeom>
          </p:spPr>
        </p:pic>
        <p:pic>
          <p:nvPicPr>
            <p:cNvPr id="15" name="Рисунок 14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7163" y="5941676"/>
              <a:ext cx="2753674" cy="485774"/>
            </a:xfrm>
            <a:prstGeom prst="rect">
              <a:avLst/>
            </a:prstGeom>
          </p:spPr>
        </p:pic>
      </p:grpSp>
      <p:sp>
        <p:nvSpPr>
          <p:cNvPr id="3" name="TextBox 2"/>
          <p:cNvSpPr txBox="1"/>
          <p:nvPr/>
        </p:nvSpPr>
        <p:spPr>
          <a:xfrm>
            <a:off x="3607858" y="4894043"/>
            <a:ext cx="812694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2224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Контакты:</a:t>
            </a:r>
          </a:p>
          <a:p>
            <a:r>
              <a:rPr lang="ru-RU" sz="2800" dirty="0">
                <a:solidFill>
                  <a:srgbClr val="2224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Тел.: 83953025500</a:t>
            </a:r>
          </a:p>
          <a:p>
            <a:r>
              <a:rPr lang="en-US" sz="2800" dirty="0">
                <a:solidFill>
                  <a:srgbClr val="2224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e-mail: n-era20@mail.ru</a:t>
            </a:r>
            <a:endParaRPr lang="ru-RU" sz="2800" dirty="0">
              <a:solidFill>
                <a:srgbClr val="22244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3607858" y="3053216"/>
            <a:ext cx="7585076" cy="157976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800" b="1" dirty="0">
                <a:solidFill>
                  <a:srgbClr val="1E21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Состав проектной группы:</a:t>
            </a:r>
          </a:p>
          <a:p>
            <a:pPr algn="l"/>
            <a:r>
              <a:rPr lang="ru-RU" sz="2800" dirty="0" err="1">
                <a:solidFill>
                  <a:srgbClr val="1E21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Болдуева</a:t>
            </a:r>
            <a:r>
              <a:rPr lang="ru-RU" sz="2800" dirty="0">
                <a:solidFill>
                  <a:srgbClr val="1E21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Н.С., директор</a:t>
            </a:r>
          </a:p>
          <a:p>
            <a:pPr algn="l"/>
            <a:r>
              <a:rPr lang="ru-RU" sz="2800" dirty="0">
                <a:solidFill>
                  <a:srgbClr val="1E21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Бурова Ж.В., </a:t>
            </a:r>
            <a:r>
              <a:rPr lang="ru-RU" sz="2800" dirty="0" err="1">
                <a:solidFill>
                  <a:srgbClr val="1E21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зам.дир</a:t>
            </a:r>
            <a:r>
              <a:rPr lang="ru-RU" sz="2800" dirty="0">
                <a:solidFill>
                  <a:srgbClr val="1E21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по УВР</a:t>
            </a:r>
          </a:p>
          <a:p>
            <a:pPr algn="l"/>
            <a:r>
              <a:rPr lang="ru-RU" sz="2800" dirty="0">
                <a:solidFill>
                  <a:srgbClr val="1E21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Андреева И.А., </a:t>
            </a:r>
            <a:r>
              <a:rPr lang="ru-RU" sz="2800" dirty="0" err="1">
                <a:solidFill>
                  <a:srgbClr val="1E21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зам.дир</a:t>
            </a:r>
            <a:r>
              <a:rPr lang="ru-RU" sz="2800" dirty="0">
                <a:solidFill>
                  <a:srgbClr val="1E21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по НМР</a:t>
            </a:r>
          </a:p>
          <a:p>
            <a:pPr algn="l"/>
            <a:r>
              <a:rPr lang="ru-RU" sz="2800" dirty="0" err="1">
                <a:solidFill>
                  <a:srgbClr val="1E21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Каденева</a:t>
            </a:r>
            <a:r>
              <a:rPr lang="ru-RU" sz="2800" dirty="0">
                <a:solidFill>
                  <a:srgbClr val="1E21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Н.В., </a:t>
            </a:r>
            <a:r>
              <a:rPr lang="ru-RU" sz="2800" dirty="0" err="1">
                <a:solidFill>
                  <a:srgbClr val="1E21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зам.дир</a:t>
            </a:r>
            <a:r>
              <a:rPr lang="ru-RU" sz="2800" dirty="0">
                <a:solidFill>
                  <a:srgbClr val="1E21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по УВР</a:t>
            </a:r>
          </a:p>
          <a:p>
            <a:pPr algn="l"/>
            <a:r>
              <a:rPr lang="ru-RU" sz="2800" dirty="0">
                <a:solidFill>
                  <a:srgbClr val="1E21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Омельченко Е.Н., </a:t>
            </a:r>
            <a:r>
              <a:rPr lang="ru-RU" sz="2800" dirty="0" err="1">
                <a:solidFill>
                  <a:srgbClr val="1E21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зам.дир</a:t>
            </a:r>
            <a:r>
              <a:rPr lang="ru-RU" sz="2800" dirty="0">
                <a:solidFill>
                  <a:srgbClr val="1E21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по УВР</a:t>
            </a:r>
          </a:p>
        </p:txBody>
      </p:sp>
    </p:spTree>
    <p:extLst>
      <p:ext uri="{BB962C8B-B14F-4D97-AF65-F5344CB8AC3E}">
        <p14:creationId xmlns:p14="http://schemas.microsoft.com/office/powerpoint/2010/main" val="225519955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834</TotalTime>
  <Words>404</Words>
  <Application>Microsoft Office PowerPoint</Application>
  <PresentationFormat>Широкоэкранный</PresentationFormat>
  <Paragraphs>91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Тема Office</vt:lpstr>
      <vt:lpstr>Муниципальное бюджетное общеобразовательное учреждение города Тулуна «Средняя общеобразовательная школа с углубленным изучением отдельных предметов № 20 «Новая Эра»</vt:lpstr>
      <vt:lpstr>                            Информационная справка </vt:lpstr>
      <vt:lpstr>Презентация PowerPoint</vt:lpstr>
      <vt:lpstr>Презентация PowerPoint</vt:lpstr>
      <vt:lpstr>Презентация PowerPoint</vt:lpstr>
      <vt:lpstr>МБОУ СОШ «Новая Эра»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Наташечка</dc:creator>
  <cp:lastModifiedBy>Boss</cp:lastModifiedBy>
  <cp:revision>30</cp:revision>
  <dcterms:created xsi:type="dcterms:W3CDTF">2022-06-29T20:29:18Z</dcterms:created>
  <dcterms:modified xsi:type="dcterms:W3CDTF">2022-08-22T04:05:23Z</dcterms:modified>
</cp:coreProperties>
</file>