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146"/>
    <a:srgbClr val="22244E"/>
    <a:srgbClr val="338DCD"/>
    <a:srgbClr val="01E9EC"/>
    <a:srgbClr val="1B8E4B"/>
    <a:srgbClr val="82287E"/>
    <a:srgbClr val="181A39"/>
    <a:srgbClr val="C68F3C"/>
    <a:srgbClr val="C79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62" autoAdjust="0"/>
  </p:normalViewPr>
  <p:slideViewPr>
    <p:cSldViewPr snapToGrid="0">
      <p:cViewPr varScale="1">
        <p:scale>
          <a:sx n="104" d="100"/>
          <a:sy n="104" d="100"/>
        </p:scale>
        <p:origin x="115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аранова Наталья Сергеевна" userId="10514151-d1fb-44fd-8df0-6b4217d8c48a" providerId="ADAL" clId="{232F09AA-BD07-4633-9329-821126E42D4E}"/>
    <pc:docChg chg="addSld delSld modSld sldOrd">
      <pc:chgData name="Баранова Наталья Сергеевна" userId="10514151-d1fb-44fd-8df0-6b4217d8c48a" providerId="ADAL" clId="{232F09AA-BD07-4633-9329-821126E42D4E}" dt="2022-06-30T06:34:21.909" v="5"/>
      <pc:docMkLst>
        <pc:docMk/>
      </pc:docMkLst>
      <pc:sldChg chg="add del">
        <pc:chgData name="Баранова Наталья Сергеевна" userId="10514151-d1fb-44fd-8df0-6b4217d8c48a" providerId="ADAL" clId="{232F09AA-BD07-4633-9329-821126E42D4E}" dt="2022-06-30T06:34:17.866" v="3" actId="2696"/>
        <pc:sldMkLst>
          <pc:docMk/>
          <pc:sldMk cId="3121077802" sldId="264"/>
        </pc:sldMkLst>
      </pc:sldChg>
      <pc:sldChg chg="add del">
        <pc:chgData name="Баранова Наталья Сергеевна" userId="10514151-d1fb-44fd-8df0-6b4217d8c48a" providerId="ADAL" clId="{232F09AA-BD07-4633-9329-821126E42D4E}" dt="2022-06-30T06:34:18.915" v="4" actId="2696"/>
        <pc:sldMkLst>
          <pc:docMk/>
          <pc:sldMk cId="2852202671" sldId="265"/>
        </pc:sldMkLst>
      </pc:sldChg>
      <pc:sldChg chg="add">
        <pc:chgData name="Баранова Наталья Сергеевна" userId="10514151-d1fb-44fd-8df0-6b4217d8c48a" providerId="ADAL" clId="{232F09AA-BD07-4633-9329-821126E42D4E}" dt="2022-06-30T06:34:15.888" v="2"/>
        <pc:sldMkLst>
          <pc:docMk/>
          <pc:sldMk cId="1517653862" sldId="323"/>
        </pc:sldMkLst>
      </pc:sldChg>
      <pc:sldChg chg="add ord">
        <pc:chgData name="Баранова Наталья Сергеевна" userId="10514151-d1fb-44fd-8df0-6b4217d8c48a" providerId="ADAL" clId="{232F09AA-BD07-4633-9329-821126E42D4E}" dt="2022-06-30T06:34:21.909" v="5"/>
        <pc:sldMkLst>
          <pc:docMk/>
          <pc:sldMk cId="3223792970" sldId="325"/>
        </pc:sldMkLst>
      </pc:sldChg>
    </pc:docChg>
  </pc:docChgLst>
  <pc:docChgLst>
    <pc:chgData name="Баранова Наталья Сергеевна" userId="10514151-d1fb-44fd-8df0-6b4217d8c48a" providerId="ADAL" clId="{1A6568EB-88F8-4159-AFA4-3A9E8FE8E2FD}"/>
    <pc:docChg chg="delSld">
      <pc:chgData name="Баранова Наталья Сергеевна" userId="10514151-d1fb-44fd-8df0-6b4217d8c48a" providerId="ADAL" clId="{1A6568EB-88F8-4159-AFA4-3A9E8FE8E2FD}" dt="2022-07-01T01:38:56.907" v="1" actId="2696"/>
      <pc:docMkLst>
        <pc:docMk/>
      </pc:docMkLst>
      <pc:sldChg chg="del">
        <pc:chgData name="Баранова Наталья Сергеевна" userId="10514151-d1fb-44fd-8df0-6b4217d8c48a" providerId="ADAL" clId="{1A6568EB-88F8-4159-AFA4-3A9E8FE8E2FD}" dt="2022-07-01T01:38:53.349" v="0" actId="2696"/>
        <pc:sldMkLst>
          <pc:docMk/>
          <pc:sldMk cId="1517653862" sldId="323"/>
        </pc:sldMkLst>
      </pc:sldChg>
      <pc:sldChg chg="del">
        <pc:chgData name="Баранова Наталья Сергеевна" userId="10514151-d1fb-44fd-8df0-6b4217d8c48a" providerId="ADAL" clId="{1A6568EB-88F8-4159-AFA4-3A9E8FE8E2FD}" dt="2022-07-01T01:38:56.907" v="1" actId="2696"/>
        <pc:sldMkLst>
          <pc:docMk/>
          <pc:sldMk cId="3223792970" sldId="32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50106677314723E-2"/>
          <c:y val="0.15069999626742386"/>
          <c:w val="0.95263358428048017"/>
          <c:h val="0.562321830447159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Лист1!$B$6</c:f>
              <c:strCache>
                <c:ptCount val="1"/>
                <c:pt idx="0">
                  <c:v>Базовый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Лист1!$A$7:$A$14</c:f>
              <c:strCache>
                <c:ptCount val="8"/>
                <c:pt idx="0">
                  <c:v>Знание</c:v>
                </c:pt>
                <c:pt idx="1">
                  <c:v>Здоровье</c:v>
                </c:pt>
                <c:pt idx="2">
                  <c:v>Творчество</c:v>
                </c:pt>
                <c:pt idx="3">
                  <c:v>Воспитание</c:v>
                </c:pt>
                <c:pt idx="4">
                  <c:v>Профориентация</c:v>
                </c:pt>
                <c:pt idx="5">
                  <c:v>Учитель</c:v>
                </c:pt>
                <c:pt idx="6">
                  <c:v>Школьный климат</c:v>
                </c:pt>
                <c:pt idx="7">
                  <c:v>Образовательная среда</c:v>
                </c:pt>
              </c:strCache>
            </c:strRef>
          </c:cat>
          <c:val>
            <c:numRef>
              <c:f>Лист1!$B$7:$B$14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20BF-4D9A-B7C9-2DD2EE7FE59B}"/>
            </c:ext>
          </c:extLst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Средний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63361199307116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BF-4D9A-B7C9-2DD2EE7FE59B}"/>
                </c:ext>
              </c:extLst>
            </c:dLbl>
            <c:dLbl>
              <c:idx val="1"/>
              <c:layout>
                <c:manualLayout>
                  <c:x val="7.63358778625954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BF-4D9A-B7C9-2DD2EE7FE59B}"/>
                </c:ext>
              </c:extLst>
            </c:dLbl>
            <c:dLbl>
              <c:idx val="2"/>
              <c:layout>
                <c:manualLayout>
                  <c:x val="7.63358778625954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BF-4D9A-B7C9-2DD2EE7FE59B}"/>
                </c:ext>
              </c:extLst>
            </c:dLbl>
            <c:dLbl>
              <c:idx val="3"/>
              <c:layout>
                <c:manualLayout>
                  <c:x val="7.6335877862594489E-3"/>
                  <c:y val="-3.58945055726084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BF-4D9A-B7C9-2DD2EE7FE59B}"/>
                </c:ext>
              </c:extLst>
            </c:dLbl>
            <c:dLbl>
              <c:idx val="4"/>
              <c:layout>
                <c:manualLayout>
                  <c:x val="7.63358778625954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BF-4D9A-B7C9-2DD2EE7FE59B}"/>
                </c:ext>
              </c:extLst>
            </c:dLbl>
            <c:dLbl>
              <c:idx val="5"/>
              <c:layout>
                <c:manualLayout>
                  <c:x val="7.6335877862594489E-3"/>
                  <c:y val="-7.1789011145216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BF-4D9A-B7C9-2DD2EE7FE59B}"/>
                </c:ext>
              </c:extLst>
            </c:dLbl>
            <c:dLbl>
              <c:idx val="6"/>
              <c:layout>
                <c:manualLayout>
                  <c:x val="7.63358778625944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BF-4D9A-B7C9-2DD2EE7FE59B}"/>
                </c:ext>
              </c:extLst>
            </c:dLbl>
            <c:dLbl>
              <c:idx val="7"/>
              <c:layout>
                <c:manualLayout>
                  <c:x val="7.6335877862595417E-3"/>
                  <c:y val="-7.8316189590545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BF-4D9A-B7C9-2DD2EE7FE5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Лист1!$A$7:$A$14</c:f>
              <c:strCache>
                <c:ptCount val="8"/>
                <c:pt idx="0">
                  <c:v>Знание</c:v>
                </c:pt>
                <c:pt idx="1">
                  <c:v>Здоровье</c:v>
                </c:pt>
                <c:pt idx="2">
                  <c:v>Творчество</c:v>
                </c:pt>
                <c:pt idx="3">
                  <c:v>Воспитание</c:v>
                </c:pt>
                <c:pt idx="4">
                  <c:v>Профориентация</c:v>
                </c:pt>
                <c:pt idx="5">
                  <c:v>Учитель</c:v>
                </c:pt>
                <c:pt idx="6">
                  <c:v>Школьный климат</c:v>
                </c:pt>
                <c:pt idx="7">
                  <c:v>Образовательная среда</c:v>
                </c:pt>
              </c:strCache>
            </c:strRef>
          </c:cat>
          <c:val>
            <c:numRef>
              <c:f>Лист1!$C$7:$C$14</c:f>
              <c:numCache>
                <c:formatCode>General</c:formatCode>
                <c:ptCount val="8"/>
                <c:pt idx="0">
                  <c:v>29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15</c:v>
                </c:pt>
                <c:pt idx="5">
                  <c:v>12</c:v>
                </c:pt>
                <c:pt idx="6">
                  <c:v>14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0BF-4D9A-B7C9-2DD2EE7FE59B}"/>
            </c:ext>
          </c:extLst>
        </c:ser>
        <c:ser>
          <c:idx val="2"/>
          <c:order val="2"/>
          <c:tx>
            <c:strRef>
              <c:f>Лист1!$D$6</c:f>
              <c:strCache>
                <c:ptCount val="1"/>
                <c:pt idx="0">
                  <c:v>Полный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Лист1!$A$7:$A$14</c:f>
              <c:strCache>
                <c:ptCount val="8"/>
                <c:pt idx="0">
                  <c:v>Знание</c:v>
                </c:pt>
                <c:pt idx="1">
                  <c:v>Здоровье</c:v>
                </c:pt>
                <c:pt idx="2">
                  <c:v>Творчество</c:v>
                </c:pt>
                <c:pt idx="3">
                  <c:v>Воспитание</c:v>
                </c:pt>
                <c:pt idx="4">
                  <c:v>Профориентация</c:v>
                </c:pt>
                <c:pt idx="5">
                  <c:v>Учитель</c:v>
                </c:pt>
                <c:pt idx="6">
                  <c:v>Школьный климат</c:v>
                </c:pt>
                <c:pt idx="7">
                  <c:v>Образовательная среда</c:v>
                </c:pt>
              </c:strCache>
            </c:strRef>
          </c:cat>
          <c:val>
            <c:numRef>
              <c:f>Лист1!$D$7:$D$14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A-20BF-4D9A-B7C9-2DD2EE7F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9454719"/>
        <c:axId val="810276175"/>
        <c:axId val="1576638127"/>
      </c:bar3DChart>
      <c:catAx>
        <c:axId val="160945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0276175"/>
        <c:crosses val="autoZero"/>
        <c:auto val="1"/>
        <c:lblAlgn val="ctr"/>
        <c:lblOffset val="100"/>
        <c:noMultiLvlLbl val="0"/>
      </c:catAx>
      <c:valAx>
        <c:axId val="810276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9454719"/>
        <c:crosses val="autoZero"/>
        <c:crossBetween val="between"/>
      </c:valAx>
      <c:serAx>
        <c:axId val="1576638127"/>
        <c:scaling>
          <c:orientation val="minMax"/>
        </c:scaling>
        <c:delete val="1"/>
        <c:axPos val="b"/>
        <c:majorTickMark val="none"/>
        <c:minorTickMark val="none"/>
        <c:tickLblPos val="nextTo"/>
        <c:crossAx val="810276175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818863242679731"/>
          <c:y val="0.93529491476617066"/>
          <c:w val="0.46879328045536883"/>
          <c:h val="3.781477019367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1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0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9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1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70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6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20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0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3DF0-AF83-4F8B-B587-FC54663E1598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CBEF-235B-418B-AF51-1B667A074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8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3325" y="2176238"/>
            <a:ext cx="8201025" cy="390831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города Тулуна «Средняя общеобразовательная школа с углубленным изучением отдельных предметов № 20 «Новая Эра»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0"/>
            <a:ext cx="12192000" cy="1971675"/>
            <a:chOff x="0" y="0"/>
            <a:chExt cx="12192000" cy="197167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/>
            <a:srcRect b="71253"/>
            <a:stretch/>
          </p:blipFill>
          <p:spPr>
            <a:xfrm>
              <a:off x="0" y="0"/>
              <a:ext cx="12192000" cy="197167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096000" y="475347"/>
              <a:ext cx="5848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1E9E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 </a:t>
              </a:r>
            </a:p>
            <a:p>
              <a:pPr algn="ctr"/>
              <a:r>
                <a:rPr lang="ru-RU" sz="2400" b="1" dirty="0">
                  <a:solidFill>
                    <a:srgbClr val="01E9E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«Школа Минпросвещения России»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61463" y="2176238"/>
            <a:ext cx="2753674" cy="4394087"/>
            <a:chOff x="147163" y="2033363"/>
            <a:chExt cx="2753674" cy="439408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750" y="2033363"/>
              <a:ext cx="1155749" cy="1408648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03" t="22200" r="22790" b="25594"/>
            <a:stretch/>
          </p:blipFill>
          <p:spPr>
            <a:xfrm>
              <a:off x="361293" y="4574318"/>
              <a:ext cx="1162707" cy="1028700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45" t="23276" r="23348" b="22516"/>
            <a:stretch/>
          </p:blipFill>
          <p:spPr>
            <a:xfrm>
              <a:off x="519581" y="3394116"/>
              <a:ext cx="1043590" cy="1063206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63" y="5941676"/>
              <a:ext cx="2753674" cy="4857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616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9624584" y="-2552169"/>
            <a:ext cx="3839542" cy="3842807"/>
          </a:xfrm>
          <a:prstGeom prst="ellipse">
            <a:avLst/>
          </a:prstGeom>
          <a:solidFill>
            <a:srgbClr val="1B8E4B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266700"/>
            <a:ext cx="11677650" cy="6429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Информационная справка </a:t>
            </a:r>
          </a:p>
        </p:txBody>
      </p:sp>
      <p:sp>
        <p:nvSpPr>
          <p:cNvPr id="17" name="Шестиугольник 16"/>
          <p:cNvSpPr/>
          <p:nvPr/>
        </p:nvSpPr>
        <p:spPr>
          <a:xfrm rot="20664064">
            <a:off x="9284331" y="1241577"/>
            <a:ext cx="4192904" cy="3634979"/>
          </a:xfrm>
          <a:prstGeom prst="hexagon">
            <a:avLst/>
          </a:prstGeom>
          <a:solidFill>
            <a:srgbClr val="FFC000">
              <a:alpha val="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 rot="20738185">
            <a:off x="9735633" y="1626045"/>
            <a:ext cx="3173500" cy="3015421"/>
          </a:xfrm>
          <a:prstGeom prst="hexagon">
            <a:avLst/>
          </a:prstGeom>
          <a:solidFill>
            <a:srgbClr val="822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555561" y="5376869"/>
            <a:ext cx="2826087" cy="33097"/>
          </a:xfrm>
          <a:prstGeom prst="line">
            <a:avLst/>
          </a:prstGeom>
          <a:ln w="57150">
            <a:solidFill>
              <a:srgbClr val="1E21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654545" y="5710161"/>
            <a:ext cx="2826087" cy="33097"/>
          </a:xfrm>
          <a:prstGeom prst="line">
            <a:avLst/>
          </a:prstGeom>
          <a:ln w="57150">
            <a:solidFill>
              <a:srgbClr val="1B8E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932503" y="6082370"/>
            <a:ext cx="2826087" cy="33097"/>
          </a:xfrm>
          <a:prstGeom prst="line">
            <a:avLst/>
          </a:prstGeom>
          <a:ln w="57150">
            <a:solidFill>
              <a:srgbClr val="1E21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19860600">
            <a:off x="10259598" y="5068629"/>
            <a:ext cx="2795721" cy="27203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9860600">
            <a:off x="10773857" y="5246548"/>
            <a:ext cx="2023230" cy="187610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09DDA1D-55CD-6422-3CC3-A68C2D986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455" y="909638"/>
            <a:ext cx="7024954" cy="626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0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4350" y="266700"/>
            <a:ext cx="10515600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Результаты самодиагностики</a:t>
            </a:r>
          </a:p>
        </p:txBody>
      </p:sp>
      <p:sp>
        <p:nvSpPr>
          <p:cNvPr id="15" name="Овал 14"/>
          <p:cNvSpPr/>
          <p:nvPr/>
        </p:nvSpPr>
        <p:spPr>
          <a:xfrm>
            <a:off x="10272229" y="4172481"/>
            <a:ext cx="3839542" cy="3842807"/>
          </a:xfrm>
          <a:prstGeom prst="ellipse">
            <a:avLst/>
          </a:prstGeom>
          <a:solidFill>
            <a:srgbClr val="1B8E4B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467975" y="767995"/>
            <a:ext cx="2826087" cy="33097"/>
          </a:xfrm>
          <a:prstGeom prst="line">
            <a:avLst/>
          </a:prstGeom>
          <a:ln w="57150">
            <a:solidFill>
              <a:srgbClr val="1E21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091254" y="566399"/>
            <a:ext cx="2826087" cy="33097"/>
          </a:xfrm>
          <a:prstGeom prst="line">
            <a:avLst/>
          </a:prstGeom>
          <a:ln w="57150">
            <a:solidFill>
              <a:srgbClr val="1B8E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616906" y="368332"/>
            <a:ext cx="2826087" cy="33097"/>
          </a:xfrm>
          <a:prstGeom prst="line">
            <a:avLst/>
          </a:prstGeom>
          <a:ln w="57150">
            <a:solidFill>
              <a:srgbClr val="1E21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0648950" y="4555596"/>
            <a:ext cx="2924175" cy="3076575"/>
          </a:xfrm>
          <a:prstGeom prst="ellipse">
            <a:avLst/>
          </a:prstGeom>
          <a:solidFill>
            <a:schemeClr val="accent6">
              <a:alpha val="0"/>
            </a:schemeClr>
          </a:solidFill>
          <a:ln w="57150">
            <a:solidFill>
              <a:schemeClr val="bg1"/>
            </a:solidFill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522390-8910-D487-8B52-F31D6AB3D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506" y="909638"/>
            <a:ext cx="7855812" cy="5572125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B75B6D5D-A25A-4792-B793-0D221943DA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135963"/>
              </p:ext>
            </p:extLst>
          </p:nvPr>
        </p:nvGraphicFramePr>
        <p:xfrm>
          <a:off x="7536426" y="1696065"/>
          <a:ext cx="4470759" cy="2651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633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4349" y="114311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Перспективный профиль</a:t>
            </a:r>
          </a:p>
          <a:p>
            <a:pPr algn="ctr"/>
            <a:r>
              <a:rPr lang="ru-RU" sz="3600" b="1" dirty="0">
                <a:solidFill>
                  <a:srgbClr val="181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СОШ «Новая Эра»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67975" y="767995"/>
            <a:ext cx="2826087" cy="33097"/>
          </a:xfrm>
          <a:prstGeom prst="line">
            <a:avLst/>
          </a:prstGeom>
          <a:ln w="57150">
            <a:solidFill>
              <a:srgbClr val="181A3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091254" y="566399"/>
            <a:ext cx="2826087" cy="33097"/>
          </a:xfrm>
          <a:prstGeom prst="line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616906" y="368332"/>
            <a:ext cx="2826087" cy="33097"/>
          </a:xfrm>
          <a:prstGeom prst="line">
            <a:avLst/>
          </a:prstGeom>
          <a:ln w="57150">
            <a:solidFill>
              <a:srgbClr val="22244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1691140"/>
            <a:ext cx="1219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Блок-схема: документ 10"/>
          <p:cNvSpPr/>
          <p:nvPr/>
        </p:nvSpPr>
        <p:spPr>
          <a:xfrm>
            <a:off x="210942" y="1702848"/>
            <a:ext cx="2625391" cy="1016000"/>
          </a:xfrm>
          <a:prstGeom prst="flowChartDocumen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6464590" y="1683605"/>
            <a:ext cx="2459875" cy="1016000"/>
          </a:xfrm>
          <a:prstGeom prst="flowChartDocumen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3363258" y="1685914"/>
            <a:ext cx="2408891" cy="1393727"/>
          </a:xfrm>
          <a:prstGeom prst="flowChartDocument">
            <a:avLst/>
          </a:prstGeom>
          <a:solidFill>
            <a:srgbClr val="822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9451390" y="1705732"/>
            <a:ext cx="2329280" cy="1393727"/>
          </a:xfrm>
          <a:prstGeom prst="flowChartDocument">
            <a:avLst/>
          </a:prstGeom>
          <a:solidFill>
            <a:srgbClr val="822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44705" y="1320800"/>
            <a:ext cx="167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4704" y="1320800"/>
            <a:ext cx="236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6691" y="1271034"/>
            <a:ext cx="207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64015" y="1288886"/>
            <a:ext cx="221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 уровень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16906" y="1304334"/>
            <a:ext cx="2185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942" y="2472372"/>
            <a:ext cx="26253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Приведение в соответствие штатного расписания</a:t>
            </a: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 и развитие школьной команды, обучение педагогов-навигаторов</a:t>
            </a: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  <a:p>
            <a:r>
              <a:rPr lang="ru-RU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Развитие системы    наставничества и обмен опытом</a:t>
            </a:r>
          </a:p>
          <a:p>
            <a:pPr algn="r"/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9467" y="1842521"/>
            <a:ext cx="187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64590" y="1826041"/>
            <a:ext cx="2271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</a:t>
            </a:r>
          </a:p>
          <a:p>
            <a:r>
              <a:rPr lang="ru-RU" b="1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среда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63259" y="1960944"/>
            <a:ext cx="2314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736832" y="1975287"/>
            <a:ext cx="1871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Творчество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92376" y="2812995"/>
            <a:ext cx="260055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в проект «Билет в будущее»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площадки для организации профориентации (сеть партнеров)</a:t>
            </a: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профобучения, создание программы (модуля) ранней профориентации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99074" y="2812995"/>
            <a:ext cx="262539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 новых образовательных  пространств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Освоение ФГИС «Моя школа» и «</a:t>
            </a:r>
            <a:r>
              <a:rPr lang="ru-RU" sz="1600" dirty="0" err="1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Сферум</a:t>
            </a:r>
            <a:r>
              <a:rPr lang="ru-RU" sz="1600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  <a:p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Ученическое  самоуправление, демократический проект, детские инициативы, новые события.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55279" y="3079641"/>
            <a:ext cx="262539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338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программ туристско-краеведческого направления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Появление объединений музыкальной направленности (хор, группа)</a:t>
            </a:r>
            <a:endParaRPr lang="ru-RU" dirty="0">
              <a:solidFill>
                <a:srgbClr val="338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полного дня</a:t>
            </a:r>
          </a:p>
        </p:txBody>
      </p:sp>
    </p:spTree>
    <p:extLst>
      <p:ext uri="{BB962C8B-B14F-4D97-AF65-F5344CB8AC3E}">
        <p14:creationId xmlns:p14="http://schemas.microsoft.com/office/powerpoint/2010/main" val="345711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4349" y="114311"/>
            <a:ext cx="105156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7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Перспективный профиль </a:t>
            </a:r>
          </a:p>
          <a:p>
            <a:pPr algn="ctr"/>
            <a:r>
              <a:rPr lang="ru-RU" sz="2100" b="1" dirty="0">
                <a:solidFill>
                  <a:srgbClr val="181A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СОШ «Новая Эра»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67975" y="767995"/>
            <a:ext cx="2826087" cy="33097"/>
          </a:xfrm>
          <a:prstGeom prst="line">
            <a:avLst/>
          </a:prstGeom>
          <a:ln w="57150">
            <a:solidFill>
              <a:srgbClr val="181A3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091254" y="566399"/>
            <a:ext cx="2826087" cy="33097"/>
          </a:xfrm>
          <a:prstGeom prst="line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616906" y="368332"/>
            <a:ext cx="2826087" cy="33097"/>
          </a:xfrm>
          <a:prstGeom prst="line">
            <a:avLst/>
          </a:prstGeom>
          <a:ln w="57150">
            <a:solidFill>
              <a:srgbClr val="22244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4705" y="1320800"/>
            <a:ext cx="167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31509" y="1386209"/>
            <a:ext cx="2484583" cy="5355312"/>
          </a:xfrm>
          <a:prstGeom prst="rect">
            <a:avLst/>
          </a:prstGeom>
          <a:solidFill>
            <a:srgbClr val="82287E"/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открытия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(образовательная среда)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оборудование воспитательного штаба, комнаты разгрузки, уголка «Большой перемены», коворкинг-зон. 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 административная команда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  по соответствующим направлениям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проведения: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гг.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86251" y="1386209"/>
            <a:ext cx="2312259" cy="5355312"/>
          </a:xfrm>
          <a:prstGeom prst="rect">
            <a:avLst/>
          </a:prstGeom>
          <a:solidFill>
            <a:srgbClr val="1B8E4B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«Билета в будущее» (профориентация)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включение в проект, мероприятия проекта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 обучающиеся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 ранняя профориентация, помощь в самоопределении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проведения: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гг.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65086" y="1386209"/>
            <a:ext cx="2312259" cy="526297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Фестиваль «Краски талантов» (творчество)</a:t>
            </a:r>
            <a:endParaRPr lang="ru-RU" sz="1600" dirty="0">
              <a:solidFill>
                <a:srgbClr val="1E21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развитие дополнительного образования</a:t>
            </a:r>
          </a:p>
          <a:p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 педагоги, обучающиеся </a:t>
            </a:r>
          </a:p>
          <a:p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 реализация программ: </a:t>
            </a:r>
            <a:r>
              <a:rPr lang="ru-RU" sz="16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хор,ансамбль</a:t>
            </a:r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шумовых инструментов музыкальная группа, аквааэробика, хореография.</a:t>
            </a:r>
          </a:p>
          <a:p>
            <a:r>
              <a:rPr lang="ru-RU" sz="16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проведения: 2022-2023 гг. </a:t>
            </a:r>
          </a:p>
          <a:p>
            <a:endParaRPr lang="ru-RU" sz="1600" dirty="0">
              <a:solidFill>
                <a:srgbClr val="1E21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3364" y="1386209"/>
            <a:ext cx="2429889" cy="5355312"/>
          </a:xfrm>
          <a:prstGeom prst="rect">
            <a:avLst/>
          </a:prstGeom>
          <a:solidFill>
            <a:srgbClr val="01E9EC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университет (учитель)</a:t>
            </a:r>
          </a:p>
          <a:p>
            <a:r>
              <a:rPr lang="ru-RU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достижение необходимого уровня готовности педагогов</a:t>
            </a:r>
          </a:p>
          <a:p>
            <a:r>
              <a:rPr lang="ru-RU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Участники: педагоги</a:t>
            </a:r>
          </a:p>
          <a:p>
            <a:r>
              <a:rPr lang="ru-RU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 перспективное развитие школьной команды по всем направлениям</a:t>
            </a:r>
          </a:p>
          <a:p>
            <a:r>
              <a:rPr lang="ru-RU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проведения: 2022-2023 гг.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5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3897" y="1908146"/>
            <a:ext cx="7585076" cy="1208599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СОШ «Новая Эра»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0" y="0"/>
            <a:ext cx="12192000" cy="1971675"/>
            <a:chOff x="0" y="0"/>
            <a:chExt cx="12192000" cy="197167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2"/>
            <a:srcRect b="71253"/>
            <a:stretch/>
          </p:blipFill>
          <p:spPr>
            <a:xfrm>
              <a:off x="0" y="0"/>
              <a:ext cx="12192000" cy="197167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096000" y="475347"/>
              <a:ext cx="5848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1E9E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 </a:t>
              </a:r>
            </a:p>
            <a:p>
              <a:pPr algn="ctr"/>
              <a:r>
                <a:rPr lang="ru-RU" sz="2400" b="1" dirty="0">
                  <a:solidFill>
                    <a:srgbClr val="01E9E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«Школа Минпросвещения России»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61463" y="2176238"/>
            <a:ext cx="2753674" cy="4394087"/>
            <a:chOff x="147163" y="2033363"/>
            <a:chExt cx="2753674" cy="439408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750" y="2033363"/>
              <a:ext cx="1155749" cy="1408648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03" t="22200" r="22790" b="25594"/>
            <a:stretch/>
          </p:blipFill>
          <p:spPr>
            <a:xfrm>
              <a:off x="361293" y="4574318"/>
              <a:ext cx="1162707" cy="1028700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45" t="23276" r="23348" b="22516"/>
            <a:stretch/>
          </p:blipFill>
          <p:spPr>
            <a:xfrm>
              <a:off x="519581" y="3394116"/>
              <a:ext cx="1043590" cy="1063206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163" y="5941676"/>
              <a:ext cx="2753674" cy="485774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3607858" y="4894043"/>
            <a:ext cx="81269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Контакты:</a:t>
            </a:r>
          </a:p>
          <a:p>
            <a:r>
              <a:rPr lang="ru-RU" sz="2800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83953025500</a:t>
            </a:r>
          </a:p>
          <a:p>
            <a:r>
              <a:rPr lang="en-US" sz="2800" dirty="0">
                <a:solidFill>
                  <a:srgbClr val="2224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n-era20@mail.ru</a:t>
            </a:r>
            <a:endParaRPr lang="ru-RU" sz="2800" dirty="0">
              <a:solidFill>
                <a:srgbClr val="2224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607858" y="3053216"/>
            <a:ext cx="7585076" cy="15797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проектной группы:</a:t>
            </a:r>
          </a:p>
          <a:p>
            <a:pPr algn="l"/>
            <a:r>
              <a:rPr lang="ru-RU" sz="28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Болдуева</a:t>
            </a:r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Н.С., директор</a:t>
            </a:r>
          </a:p>
          <a:p>
            <a:pPr algn="l"/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Бурова Ж.В., </a:t>
            </a:r>
            <a:r>
              <a:rPr lang="ru-RU" sz="28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зам.дир</a:t>
            </a:r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УВР</a:t>
            </a:r>
          </a:p>
          <a:p>
            <a:pPr algn="l"/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Андреева И.А., </a:t>
            </a:r>
            <a:r>
              <a:rPr lang="ru-RU" sz="28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зам.дир</a:t>
            </a:r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НМР</a:t>
            </a:r>
          </a:p>
          <a:p>
            <a:pPr algn="l"/>
            <a:r>
              <a:rPr lang="ru-RU" sz="28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Каденева</a:t>
            </a:r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Н.В., </a:t>
            </a:r>
            <a:r>
              <a:rPr lang="ru-RU" sz="28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зам.дир</a:t>
            </a:r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УВР</a:t>
            </a:r>
          </a:p>
          <a:p>
            <a:pPr algn="l"/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Омельченко Е.Н., </a:t>
            </a:r>
            <a:r>
              <a:rPr lang="ru-RU" sz="2800" dirty="0" err="1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зам.дир</a:t>
            </a:r>
            <a:r>
              <a:rPr lang="ru-RU" sz="2800" dirty="0">
                <a:solidFill>
                  <a:srgbClr val="1E21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УВР</a:t>
            </a:r>
          </a:p>
        </p:txBody>
      </p:sp>
    </p:spTree>
    <p:extLst>
      <p:ext uri="{BB962C8B-B14F-4D97-AF65-F5344CB8AC3E}">
        <p14:creationId xmlns:p14="http://schemas.microsoft.com/office/powerpoint/2010/main" val="2255199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404</Words>
  <Application>Microsoft Office PowerPoint</Application>
  <PresentationFormat>Широкоэкранный</PresentationFormat>
  <Paragraphs>91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Муниципальное бюджетное общеобразовательное учреждение города Тулуна «Средняя общеобразовательная школа с углубленным изучением отдельных предметов № 20 «Новая Эра»</vt:lpstr>
      <vt:lpstr>                            Информационная справка </vt:lpstr>
      <vt:lpstr>Презентация PowerPoint</vt:lpstr>
      <vt:lpstr>Презентация PowerPoint</vt:lpstr>
      <vt:lpstr>Презентация PowerPoint</vt:lpstr>
      <vt:lpstr>МБОУ СОШ «Новая Эра»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Наташечка</dc:creator>
  <cp:lastModifiedBy>Boss</cp:lastModifiedBy>
  <cp:revision>30</cp:revision>
  <dcterms:created xsi:type="dcterms:W3CDTF">2022-06-29T20:29:18Z</dcterms:created>
  <dcterms:modified xsi:type="dcterms:W3CDTF">2022-08-22T04:05:23Z</dcterms:modified>
</cp:coreProperties>
</file>